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58" r:id="rId4"/>
    <p:sldId id="266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C9FF"/>
    <a:srgbClr val="B5E135"/>
    <a:srgbClr val="FFC044"/>
    <a:srgbClr val="FF4E00"/>
    <a:srgbClr val="0000FF"/>
    <a:srgbClr val="8C4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319C5-6763-474E-A155-CB65640FA03A}" v="1" dt="2023-09-12T02:15:46.612"/>
    <p1510:client id="{482A7E0C-FBDE-4A9C-8F5A-B92C8DEA16A1}" v="262" dt="2023-09-11T17:09:04.884"/>
    <p1510:client id="{70B015AA-3B57-4036-823E-98F28FE43676}" v="103" dt="2023-09-11T17:48:47.737"/>
    <p1510:client id="{9553C31A-5CE5-459C-86FD-FD72E758B3E6}" v="2" dt="2023-09-08T12:38:31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DA42D-8BDA-0E4F-B3AE-6E30A5B3B49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7E169-32CE-814D-98FE-35DC18B2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0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7E169-32CE-814D-98FE-35DC18B2B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9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4A80-30A5-26DE-1A9B-D10DFC704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990DC-EDDE-882B-FC46-429F5EC6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B1BC7-1471-E972-7F94-898B2DD6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90025-BDA7-FE40-7C84-092AA916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B046-335F-5DC1-F3FF-84453A4E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4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6344-DCB5-7F20-C46F-5DC133E0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A6D5D-FAE8-DBA2-093C-3E8F58B13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EDC59-D321-06B3-3EC2-66654D8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261A-160E-9CF2-117D-F7B1CB38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E25B3-97AE-AA93-0260-26AEF8FC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2BA02-CE1C-D680-467F-8AEF2158C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D930D-3CC9-67C6-9344-AE693904D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9CD5-3323-A4DC-9148-4DB79B6D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FA8DE-1495-1200-16EF-D8F3995B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E7801-9A56-1DD0-AD99-6E110115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9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BB17-B486-1FE8-606C-E49D8E7E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E3989-BCBA-3E0D-9550-5468E6CD7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A8A9-DD8A-E9AD-6A99-539A2B59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1EBD5-4154-8669-8AFB-7468049D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752C5-1A1D-DE8D-2F52-5B83B3BC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2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F5A3-343B-4CDE-501B-8AE07B92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F11F-0782-9832-C1F3-BB9BB742C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26FB5-C607-AA0D-6CE3-6236ED22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B840C-3575-025C-22C8-F380090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F86C6-B519-EFBD-5FC1-D7629310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9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7E7E-9B10-CDC2-2088-9DC9347A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A8E6-BCCC-E8B4-F939-1A20CA5EB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C3BBA-1B47-DF22-D49D-E8DBC22CC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0ED8A-C214-3D84-66D1-AD0B95C6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CEEF2-BBE2-22D1-A2A2-FE93618D2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3CA2F-0EC3-806E-9F98-5810482C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4DFF-6936-DE92-7ADF-30FA44ED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ACACA-2123-8942-FBF7-BE8CB80AD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0B4ED-2B3C-D8C3-BE6F-85D40640E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75077-4068-6B90-2771-B93AEDAE0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08F45-B8E4-D136-8C98-CE307F8DB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FC13A0-1273-92F5-CC20-4E46AC23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1D348-6146-4B32-B92F-1FE12B9A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CA255-6BB5-8545-336A-39F5851A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DD2B-B3B3-5318-194D-9E179760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D8792-ED6A-339E-EFBE-A1B61B6C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F2048-9099-6806-5DE3-6B401C15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F5C2-2B2A-6031-98E8-51240A8D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1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AEE5B-1AC1-13D3-C29F-9B29E709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3E79B-CF32-F1B0-9BEF-5E72949D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9FC08-A960-833B-4DC7-57B81D8F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7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7B6E-0E5A-2AFB-150A-CBD495F7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FC8B-F5D7-DCF3-3F37-BC44D5F5F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DC185-E840-4247-D2F1-7C9C33AA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6C777-8DA9-DE05-410D-941A8775B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125D7-678E-649C-FB85-6355F1C7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7EC56-B9AD-302F-DDF6-0ECB019B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5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CFDE-9294-78FC-567F-38906AFE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386E3-A9C7-BE5A-0F24-34D885CE1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2F071-3213-1F93-F75A-5699CE7E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37FE0-9F36-4B39-9CAC-6BA2F61C5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C1D9-7B4D-A38C-22C9-700DE955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1BD6-868B-7FFA-852E-D2A01192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4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304C8-B9FC-3897-427E-3F31DA64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1BEC4-DFE0-3967-F1F4-5367E4D4B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909B8-E4D3-EE25-3599-32FF57A27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C5D2-2174-884B-80D7-5A268377D27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8F195-E1D1-0C91-054A-B3470DAC3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6F2AE-1352-B5C7-EB7B-BF9DADE3B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C8655-19A9-7C4D-857C-F032CF0BB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 speaking to another person&#10;&#10;Description automatically generated">
            <a:extLst>
              <a:ext uri="{FF2B5EF4-FFF2-40B4-BE49-F238E27FC236}">
                <a16:creationId xmlns:a16="http://schemas.microsoft.com/office/drawing/2014/main" id="{8AEDF2C4-1045-9BB1-4A29-079844FB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3620" cy="8675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614BC-35F3-2784-2567-C7CBE31D7CF3}"/>
              </a:ext>
            </a:extLst>
          </p:cNvPr>
          <p:cNvSpPr/>
          <p:nvPr/>
        </p:nvSpPr>
        <p:spPr>
          <a:xfrm>
            <a:off x="701751" y="5312857"/>
            <a:ext cx="2187314" cy="65800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D3E79-0821-C1CA-2194-33C664AB0925}"/>
              </a:ext>
            </a:extLst>
          </p:cNvPr>
          <p:cNvSpPr/>
          <p:nvPr/>
        </p:nvSpPr>
        <p:spPr>
          <a:xfrm>
            <a:off x="701750" y="4109994"/>
            <a:ext cx="5475768" cy="12028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A43BC-4BB3-6390-11BD-271F9E17B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83" y="4109994"/>
            <a:ext cx="5312734" cy="1377625"/>
          </a:xfrm>
        </p:spPr>
        <p:txBody>
          <a:bodyPr anchor="ctr">
            <a:normAutofit/>
          </a:bodyPr>
          <a:lstStyle/>
          <a:p>
            <a:pPr algn="l"/>
            <a:r>
              <a:rPr lang="en-US" sz="7500" b="1">
                <a:solidFill>
                  <a:sysClr val="windowText" lastClr="000000"/>
                </a:solidFill>
                <a:latin typeface="Rig Sans" pitchFamily="2" charset="77"/>
              </a:rPr>
              <a:t>IGNITEWV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4579D-1330-4FCD-A7C9-2446A025B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782" y="5377912"/>
            <a:ext cx="2187314" cy="553052"/>
          </a:xfrm>
        </p:spPr>
        <p:txBody>
          <a:bodyPr>
            <a:noAutofit/>
          </a:bodyPr>
          <a:lstStyle/>
          <a:p>
            <a:pPr algn="l"/>
            <a:r>
              <a:rPr lang="en-US" sz="3500" b="0" i="0">
                <a:effectLst/>
                <a:latin typeface="Rig Sans" pitchFamily="2" charset="77"/>
              </a:rPr>
              <a:t>2023-24</a:t>
            </a:r>
            <a:endParaRPr lang="en-US" sz="3500">
              <a:latin typeface="Rig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232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2366-F912-36F6-C848-B4F71CC6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469"/>
            <a:ext cx="5562600" cy="1325563"/>
          </a:xfrm>
        </p:spPr>
        <p:txBody>
          <a:bodyPr/>
          <a:lstStyle/>
          <a:p>
            <a:r>
              <a:rPr lang="en-US" b="1">
                <a:latin typeface="Rig Sans" pitchFamily="2" charset="77"/>
              </a:rPr>
              <a:t>COMPETITION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FD67-2420-EC8A-AC1F-3612D6A3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671" y="2081073"/>
            <a:ext cx="50841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2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333333"/>
                </a:solidFill>
                <a:latin typeface="Segoe UI"/>
                <a:cs typeface="Segoe UI"/>
              </a:rPr>
              <a:t>Provide budding entrepreneurs with the education, skills, contacts, and </a:t>
            </a:r>
            <a:r>
              <a:rPr lang="en-US" sz="2400" b="1" dirty="0">
                <a:solidFill>
                  <a:srgbClr val="333333"/>
                </a:solidFill>
                <a:latin typeface="Segoe UI"/>
                <a:cs typeface="Segoe UI"/>
              </a:rPr>
              <a:t>funds </a:t>
            </a:r>
            <a:r>
              <a:rPr lang="en-US" sz="2400" dirty="0">
                <a:solidFill>
                  <a:srgbClr val="333333"/>
                </a:solidFill>
                <a:latin typeface="Segoe UI"/>
                <a:cs typeface="Segoe UI"/>
              </a:rPr>
              <a:t>necessary to create a viable start-up or scale a company in West Virginia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Segoe UI"/>
                <a:cs typeface="Segoe UI"/>
              </a:rPr>
              <a:t>.</a:t>
            </a:r>
            <a:r>
              <a:rPr lang="en-US" sz="2400" dirty="0">
                <a:solidFill>
                  <a:srgbClr val="333333"/>
                </a:solidFill>
                <a:latin typeface="Segoe UI"/>
                <a:cs typeface="Segoe UI"/>
              </a:rPr>
              <a:t> </a:t>
            </a:r>
            <a:endParaRPr lang="en-US" dirty="0"/>
          </a:p>
          <a:p>
            <a:pPr marL="342900" indent="-342900">
              <a:lnSpc>
                <a:spcPct val="12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333333"/>
                </a:solidFill>
                <a:latin typeface="Segoe UI"/>
                <a:cs typeface="Segoe UI"/>
              </a:rPr>
              <a:t>Award </a:t>
            </a:r>
            <a:r>
              <a:rPr lang="en-US" sz="2400" b="1" dirty="0">
                <a:solidFill>
                  <a:srgbClr val="333333"/>
                </a:solidFill>
                <a:latin typeface="Segoe UI"/>
                <a:cs typeface="Segoe UI"/>
              </a:rPr>
              <a:t>$100,000+ </a:t>
            </a:r>
            <a:r>
              <a:rPr lang="en-US" sz="2400" dirty="0">
                <a:solidFill>
                  <a:srgbClr val="333333"/>
                </a:solidFill>
                <a:latin typeface="Segoe UI"/>
                <a:cs typeface="Segoe UI"/>
              </a:rPr>
              <a:t>in technical assistance funds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2265E-3027-EC95-41DD-D6CB7C9C3415}"/>
              </a:ext>
            </a:extLst>
          </p:cNvPr>
          <p:cNvSpPr/>
          <p:nvPr/>
        </p:nvSpPr>
        <p:spPr>
          <a:xfrm>
            <a:off x="7028120" y="0"/>
            <a:ext cx="5163879" cy="68579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B1843-D1C3-26CC-5C7B-5A446BCE8065}"/>
              </a:ext>
            </a:extLst>
          </p:cNvPr>
          <p:cNvCxnSpPr>
            <a:cxnSpLocks/>
          </p:cNvCxnSpPr>
          <p:nvPr/>
        </p:nvCxnSpPr>
        <p:spPr>
          <a:xfrm>
            <a:off x="1024128" y="2335987"/>
            <a:ext cx="0" cy="295534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6D6331-BE6C-C4D8-9E30-22AD8843D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1" t="-734" r="19268" b="611"/>
          <a:stretch/>
        </p:blipFill>
        <p:spPr>
          <a:xfrm>
            <a:off x="7004019" y="0"/>
            <a:ext cx="5218519" cy="686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7D9EA0-20E6-AF57-6A4C-AAECCAE5BB46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1129FD-7296-1B96-26AF-767C6030F0D7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AC755-0752-DC11-F558-351570AD10C6}"/>
              </a:ext>
            </a:extLst>
          </p:cNvPr>
          <p:cNvCxnSpPr>
            <a:cxnSpLocks/>
          </p:cNvCxnSpPr>
          <p:nvPr/>
        </p:nvCxnSpPr>
        <p:spPr>
          <a:xfrm flipH="1">
            <a:off x="7004019" y="0"/>
            <a:ext cx="24101" cy="1999032"/>
          </a:xfrm>
          <a:prstGeom prst="line">
            <a:avLst/>
          </a:prstGeom>
          <a:ln w="63500">
            <a:solidFill>
              <a:srgbClr val="8C49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A5F0B-9149-1A85-9E04-581A90DEBF34}"/>
              </a:ext>
            </a:extLst>
          </p:cNvPr>
          <p:cNvCxnSpPr>
            <a:cxnSpLocks/>
          </p:cNvCxnSpPr>
          <p:nvPr/>
        </p:nvCxnSpPr>
        <p:spPr>
          <a:xfrm>
            <a:off x="7004019" y="1999033"/>
            <a:ext cx="0" cy="2061523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AAC122-87F5-5A28-76D5-FB0CFD25817C}"/>
              </a:ext>
            </a:extLst>
          </p:cNvPr>
          <p:cNvCxnSpPr>
            <a:cxnSpLocks/>
          </p:cNvCxnSpPr>
          <p:nvPr/>
        </p:nvCxnSpPr>
        <p:spPr>
          <a:xfrm>
            <a:off x="7004019" y="4060557"/>
            <a:ext cx="24101" cy="2797443"/>
          </a:xfrm>
          <a:prstGeom prst="line">
            <a:avLst/>
          </a:prstGeom>
          <a:ln w="63500">
            <a:solidFill>
              <a:srgbClr val="00C9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39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table with people in the background&#10;&#10;Description automatically generated">
            <a:extLst>
              <a:ext uri="{FF2B5EF4-FFF2-40B4-BE49-F238E27FC236}">
                <a16:creationId xmlns:a16="http://schemas.microsoft.com/office/drawing/2014/main" id="{89AB4935-75D6-E119-A2C6-B19E97F0D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01" r="-150"/>
          <a:stretch/>
        </p:blipFill>
        <p:spPr>
          <a:xfrm>
            <a:off x="-9144" y="0"/>
            <a:ext cx="5221224" cy="6872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5DEFE-B6E7-CB10-1415-79E759EE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42" y="365125"/>
            <a:ext cx="4222898" cy="1325563"/>
          </a:xfrm>
        </p:spPr>
        <p:txBody>
          <a:bodyPr/>
          <a:lstStyle/>
          <a:p>
            <a:r>
              <a:rPr lang="en-US" b="1">
                <a:latin typeface="Rig Sans" pitchFamily="2" charset="77"/>
              </a:rPr>
              <a:t>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EF945-4070-78E1-9DB2-C398BE0D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442" y="2850290"/>
            <a:ext cx="5509437" cy="115741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/>
            <a:r>
              <a:rPr lang="en-US" b="0" i="0" dirty="0">
                <a:solidFill>
                  <a:srgbClr val="222222"/>
                </a:solidFill>
                <a:effectLst/>
                <a:latin typeface="Arial"/>
                <a:cs typeface="Arial"/>
              </a:rPr>
              <a:t>Open to </a:t>
            </a:r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anyone 18+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ust register for business in WV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68C17-C82C-E16A-5111-7151A1AB9EC6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03F55-0FB0-87FA-31DD-AFBAEB0C795F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DE63AC-FEFB-1FE1-A011-D35452B9BFB5}"/>
              </a:ext>
            </a:extLst>
          </p:cNvPr>
          <p:cNvCxnSpPr/>
          <p:nvPr/>
        </p:nvCxnSpPr>
        <p:spPr>
          <a:xfrm>
            <a:off x="5215402" y="0"/>
            <a:ext cx="0" cy="6858000"/>
          </a:xfrm>
          <a:prstGeom prst="line">
            <a:avLst/>
          </a:prstGeom>
          <a:ln w="63500">
            <a:solidFill>
              <a:srgbClr val="FF4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50A45F-1FFC-E1B8-472C-C78565FBD1DA}"/>
              </a:ext>
            </a:extLst>
          </p:cNvPr>
          <p:cNvCxnSpPr/>
          <p:nvPr/>
        </p:nvCxnSpPr>
        <p:spPr>
          <a:xfrm>
            <a:off x="5215402" y="2030279"/>
            <a:ext cx="0" cy="6858000"/>
          </a:xfrm>
          <a:prstGeom prst="line">
            <a:avLst/>
          </a:prstGeom>
          <a:ln w="63500">
            <a:solidFill>
              <a:srgbClr val="FFC0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A1E710-9D95-D0A8-CAEC-5E97BA8DB9E4}"/>
              </a:ext>
            </a:extLst>
          </p:cNvPr>
          <p:cNvCxnSpPr/>
          <p:nvPr/>
        </p:nvCxnSpPr>
        <p:spPr>
          <a:xfrm>
            <a:off x="5215402" y="4525506"/>
            <a:ext cx="0" cy="6858000"/>
          </a:xfrm>
          <a:prstGeom prst="line">
            <a:avLst/>
          </a:prstGeom>
          <a:ln w="63500">
            <a:solidFill>
              <a:srgbClr val="B5E1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3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D0C58627-FE3F-E3AA-380F-8CBF9A1C7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0" r="34424"/>
          <a:stretch/>
        </p:blipFill>
        <p:spPr>
          <a:xfrm>
            <a:off x="7004019" y="0"/>
            <a:ext cx="5221224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7B60DD-A328-032F-4DC0-8459B660FB5B}"/>
              </a:ext>
            </a:extLst>
          </p:cNvPr>
          <p:cNvCxnSpPr/>
          <p:nvPr/>
        </p:nvCxnSpPr>
        <p:spPr>
          <a:xfrm>
            <a:off x="7004019" y="0"/>
            <a:ext cx="0" cy="6858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29F7D6-39BC-3B60-89AD-FF8FB917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753"/>
            <a:ext cx="433340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22222"/>
                </a:solidFill>
                <a:effectLst/>
                <a:latin typeface="Rig Sans"/>
              </a:rPr>
              <a:t>TWO ROUNDS</a:t>
            </a:r>
            <a:endParaRPr lang="en-US" b="1" dirty="0">
              <a:latin typeface="Rig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3CDC-8288-EAA3-41CE-997457F6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966"/>
            <a:ext cx="54276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222222"/>
                </a:solidFill>
                <a:latin typeface="Rig Sans"/>
              </a:rPr>
              <a:t> </a:t>
            </a:r>
            <a:r>
              <a:rPr lang="en-US" sz="3000" b="1" i="0" dirty="0">
                <a:solidFill>
                  <a:srgbClr val="222222"/>
                </a:solidFill>
                <a:effectLst/>
                <a:latin typeface="Rig Sans"/>
              </a:rPr>
              <a:t>Round 1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Rig Sans"/>
              </a:rPr>
              <a:t>:</a:t>
            </a:r>
            <a:r>
              <a:rPr lang="en-US" sz="3000" dirty="0">
                <a:solidFill>
                  <a:srgbClr val="222222"/>
                </a:solidFill>
                <a:latin typeface="Rig Sans"/>
              </a:rPr>
              <a:t> online</a:t>
            </a:r>
            <a:endParaRPr lang="en-US" sz="3000" b="0" i="0" dirty="0">
              <a:solidFill>
                <a:srgbClr val="222222"/>
              </a:solidFill>
              <a:effectLst/>
              <a:latin typeface="Rig Sa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222222"/>
                </a:solidFill>
                <a:latin typeface="Rig Sans"/>
              </a:rPr>
              <a:t>     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Rig Sans"/>
              </a:rPr>
              <a:t>January</a:t>
            </a:r>
            <a:r>
              <a:rPr lang="en-US" sz="1600" b="1" dirty="0">
                <a:solidFill>
                  <a:srgbClr val="222222"/>
                </a:solidFill>
                <a:latin typeface="Rig Sans"/>
              </a:rPr>
              <a:t> </a:t>
            </a:r>
            <a:endParaRPr lang="en-US" sz="1600" b="1" dirty="0">
              <a:solidFill>
                <a:srgbClr val="222222"/>
              </a:solidFill>
              <a:latin typeface="Rig Sa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222222"/>
                </a:solidFill>
                <a:latin typeface="Rig Sans"/>
              </a:rPr>
              <a:t>      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90-second </a:t>
            </a:r>
            <a:r>
              <a:rPr lang="en-US" sz="1600" dirty="0">
                <a:solidFill>
                  <a:srgbClr val="222222"/>
                </a:solidFill>
                <a:latin typeface="Rig Sans"/>
              </a:rPr>
              <a:t>(max.)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pitch</a:t>
            </a:r>
            <a:r>
              <a:rPr lang="en-US" sz="1600" dirty="0">
                <a:solidFill>
                  <a:srgbClr val="222222"/>
                </a:solidFill>
                <a:latin typeface="Rig Sans"/>
              </a:rPr>
              <a:t> video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(supplemental</a:t>
            </a:r>
            <a:r>
              <a:rPr lang="en-US" sz="1600" dirty="0">
                <a:solidFill>
                  <a:srgbClr val="222222"/>
                </a:solidFill>
                <a:latin typeface="Rig Sans"/>
              </a:rPr>
              <a:t>  </a:t>
            </a:r>
            <a:br>
              <a:rPr lang="en-US" sz="1600" dirty="0">
                <a:latin typeface="Rig Sans"/>
              </a:rPr>
            </a:br>
            <a:r>
              <a:rPr lang="en-US" sz="1600" dirty="0">
                <a:solidFill>
                  <a:srgbClr val="222222"/>
                </a:solidFill>
                <a:latin typeface="Rig Sans"/>
              </a:rPr>
              <a:t>      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documents accepted)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>
              <a:solidFill>
                <a:srgbClr val="222222"/>
              </a:solidFill>
              <a:effectLst/>
              <a:latin typeface="Rig Sa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222222"/>
                </a:solidFill>
                <a:latin typeface="Rig Sans"/>
              </a:rPr>
              <a:t>      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Rig Sans"/>
              </a:rPr>
              <a:t> February</a:t>
            </a:r>
            <a:endParaRPr lang="en-US" sz="1600" dirty="0">
              <a:solidFill>
                <a:srgbClr val="222222"/>
              </a:solidFill>
              <a:latin typeface="Rig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222222"/>
                </a:solidFill>
                <a:latin typeface="Rig Sans"/>
              </a:rPr>
              <a:t>      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Rig Sans"/>
              </a:rPr>
              <a:t>iCorps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Training (3 weeks)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0">
              <a:solidFill>
                <a:srgbClr val="222222"/>
              </a:solidFill>
              <a:effectLst/>
              <a:latin typeface="Rig Sa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222222"/>
                </a:solidFill>
                <a:latin typeface="Rig Sans"/>
              </a:rPr>
              <a:t>       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Rig Sans"/>
              </a:rPr>
              <a:t>March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222222"/>
                </a:solidFill>
                <a:latin typeface="Rig Sans"/>
              </a:rPr>
              <a:t>      </a:t>
            </a:r>
            <a:r>
              <a:rPr lang="en-US" sz="1600" i="0" dirty="0">
                <a:solidFill>
                  <a:srgbClr val="222222"/>
                </a:solidFill>
                <a:effectLst/>
                <a:latin typeface="Rig Sans"/>
              </a:rPr>
              <a:t> Workshops/</a:t>
            </a:r>
            <a:r>
              <a:rPr lang="en-US" sz="1600" dirty="0">
                <a:solidFill>
                  <a:srgbClr val="222222"/>
                </a:solidFill>
                <a:latin typeface="Rig Sans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Rig Sans"/>
              </a:rPr>
              <a:t>Pitch Prep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0">
              <a:solidFill>
                <a:srgbClr val="222222"/>
              </a:solidFill>
              <a:effectLst/>
              <a:latin typeface="Rig Sa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222222"/>
                </a:solidFill>
                <a:latin typeface="Rig Sans"/>
              </a:rPr>
              <a:t> </a:t>
            </a:r>
            <a:r>
              <a:rPr lang="en-US" sz="3000" b="1" i="0" dirty="0">
                <a:solidFill>
                  <a:srgbClr val="222222"/>
                </a:solidFill>
                <a:effectLst/>
                <a:latin typeface="Rig Sans"/>
              </a:rPr>
              <a:t>Round 2 (finals)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Rig Sans"/>
              </a:rPr>
              <a:t>:</a:t>
            </a:r>
            <a:r>
              <a:rPr lang="en-US" sz="3000" dirty="0">
                <a:solidFill>
                  <a:srgbClr val="222222"/>
                </a:solidFill>
                <a:latin typeface="Rig Sans"/>
              </a:rPr>
              <a:t> in-person</a:t>
            </a:r>
            <a:endParaRPr lang="en-US" sz="3000" b="1" dirty="0">
              <a:solidFill>
                <a:srgbClr val="222222"/>
              </a:solidFill>
              <a:latin typeface="Rig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222222"/>
                </a:solidFill>
                <a:latin typeface="Rig Sans"/>
              </a:rPr>
              <a:t>     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Rig Sans"/>
              </a:rPr>
              <a:t>April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222222"/>
                </a:solidFill>
                <a:latin typeface="Rig Sans"/>
              </a:rPr>
              <a:t>       Final Presentation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 + </a:t>
            </a:r>
            <a:r>
              <a:rPr lang="en-US" sz="1600" dirty="0">
                <a:solidFill>
                  <a:srgbClr val="222222"/>
                </a:solidFill>
                <a:latin typeface="Rig Sans"/>
              </a:rPr>
              <a:t>Q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Rig Sans"/>
              </a:rPr>
              <a:t>&amp;A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C22F9B-BA7F-1B75-F0E9-8F08DCCA4720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6E5809-9C3F-F094-CAAC-82B8C7DD4CEA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AF4CC8-FCD1-017A-8A64-597162748E75}"/>
              </a:ext>
            </a:extLst>
          </p:cNvPr>
          <p:cNvCxnSpPr>
            <a:cxnSpLocks/>
          </p:cNvCxnSpPr>
          <p:nvPr/>
        </p:nvCxnSpPr>
        <p:spPr>
          <a:xfrm>
            <a:off x="7004019" y="4234881"/>
            <a:ext cx="0" cy="2623119"/>
          </a:xfrm>
          <a:prstGeom prst="line">
            <a:avLst/>
          </a:prstGeom>
          <a:ln w="63500">
            <a:solidFill>
              <a:srgbClr val="8C49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360A14-1442-6933-42B9-AFD8DCB22C47}"/>
              </a:ext>
            </a:extLst>
          </p:cNvPr>
          <p:cNvCxnSpPr>
            <a:cxnSpLocks/>
          </p:cNvCxnSpPr>
          <p:nvPr/>
        </p:nvCxnSpPr>
        <p:spPr>
          <a:xfrm>
            <a:off x="7004019" y="3844"/>
            <a:ext cx="0" cy="1961263"/>
          </a:xfrm>
          <a:prstGeom prst="line">
            <a:avLst/>
          </a:prstGeom>
          <a:ln w="63500">
            <a:solidFill>
              <a:srgbClr val="00C9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3126C5-DC69-EC80-B2DC-35668BD58CBD}"/>
              </a:ext>
            </a:extLst>
          </p:cNvPr>
          <p:cNvCxnSpPr>
            <a:cxnSpLocks/>
          </p:cNvCxnSpPr>
          <p:nvPr/>
        </p:nvCxnSpPr>
        <p:spPr>
          <a:xfrm flipH="1">
            <a:off x="823161" y="2428097"/>
            <a:ext cx="33493" cy="360848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56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992B-3C84-4E4A-8320-86038020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22222"/>
                </a:solidFill>
                <a:effectLst/>
                <a:latin typeface="Rig Sans"/>
              </a:rPr>
              <a:t>PICK YOUR TRACK</a:t>
            </a:r>
            <a:endParaRPr lang="en-US" b="1" dirty="0">
              <a:latin typeface="Rig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5FC12-05EF-FD68-93B1-4C59DEAB8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55212"/>
            <a:ext cx="4839586" cy="185324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600">
                <a:solidFill>
                  <a:srgbClr val="000000"/>
                </a:solidFill>
                <a:effectLst/>
                <a:latin typeface="Rig Sans" pitchFamily="2" charset="77"/>
              </a:rPr>
              <a:t>The Main Street track focuses on traditional, well-established types of businesses that often have a local or community-oriented presence. These businesses typically serve a specific geographical area and have a tangible physical presence, either as brick-and-mortar establishments or through e-commerce platforms.</a:t>
            </a:r>
            <a:endParaRPr lang="en-US" sz="1600">
              <a:latin typeface="Rig Sa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A45DC-AFBA-CC80-0205-A230CFBE8590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857016-8918-09D2-36B5-1D5C91EA9939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79E99-0A6C-CAA5-EEAB-5940EC795AAB}"/>
              </a:ext>
            </a:extLst>
          </p:cNvPr>
          <p:cNvSpPr txBox="1">
            <a:spLocks/>
          </p:cNvSpPr>
          <p:nvPr/>
        </p:nvSpPr>
        <p:spPr>
          <a:xfrm>
            <a:off x="6356499" y="2955212"/>
            <a:ext cx="4997300" cy="1902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The Tech and Innovation track focuses on </a:t>
            </a:r>
            <a:r>
              <a:rPr lang="en-US" sz="1600" dirty="0">
                <a:solidFill>
                  <a:srgbClr val="000000"/>
                </a:solidFill>
                <a:latin typeface="Rig Sans"/>
              </a:rPr>
              <a:t>businesses that are </a:t>
            </a: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innovative and </a:t>
            </a:r>
            <a:r>
              <a:rPr lang="en-US" sz="1600" dirty="0">
                <a:solidFill>
                  <a:srgbClr val="000000"/>
                </a:solidFill>
                <a:latin typeface="Rig Sans"/>
              </a:rPr>
              <a:t>technology driven. They are </a:t>
            </a: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scalable business ideas that have the potential for rapid growth</a:t>
            </a:r>
            <a:r>
              <a:rPr lang="en-US" sz="1600" dirty="0">
                <a:solidFill>
                  <a:srgbClr val="000000"/>
                </a:solidFill>
                <a:latin typeface="Rig Sans"/>
              </a:rPr>
              <a:t>. These</a:t>
            </a: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Rig Sans"/>
              </a:rPr>
              <a:t>ideas forge the path </a:t>
            </a: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and </a:t>
            </a:r>
            <a:r>
              <a:rPr lang="en-US" sz="1600" dirty="0">
                <a:solidFill>
                  <a:srgbClr val="000000"/>
                </a:solidFill>
                <a:latin typeface="Rig Sans"/>
              </a:rPr>
              <a:t>set new standards through their cutting-edge solutions</a:t>
            </a:r>
            <a:r>
              <a:rPr lang="en-US" sz="1600" dirty="0">
                <a:solidFill>
                  <a:srgbClr val="000000"/>
                </a:solidFill>
                <a:effectLst/>
                <a:latin typeface="Rig Sans"/>
              </a:rPr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1227-329A-262E-8A3D-671967DA0153}"/>
              </a:ext>
            </a:extLst>
          </p:cNvPr>
          <p:cNvSpPr txBox="1"/>
          <p:nvPr/>
        </p:nvSpPr>
        <p:spPr>
          <a:xfrm>
            <a:off x="7179786" y="1892063"/>
            <a:ext cx="38383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500" b="1">
                <a:solidFill>
                  <a:srgbClr val="222222"/>
                </a:solidFill>
                <a:latin typeface="Rig Sans" pitchFamily="2" charset="77"/>
              </a:rPr>
              <a:t>TRACK 2: </a:t>
            </a:r>
            <a:br>
              <a:rPr lang="en-US" sz="2500" b="1">
                <a:solidFill>
                  <a:srgbClr val="222222"/>
                </a:solidFill>
                <a:latin typeface="Rig Sans" pitchFamily="2" charset="77"/>
              </a:rPr>
            </a:br>
            <a:r>
              <a:rPr lang="en-US" sz="2500" b="1" i="0">
                <a:solidFill>
                  <a:srgbClr val="000000"/>
                </a:solidFill>
                <a:effectLst/>
                <a:latin typeface="rig-sans"/>
              </a:rPr>
              <a:t>Tech and Innovation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70784-3C98-0546-56A9-2D4634162E78}"/>
              </a:ext>
            </a:extLst>
          </p:cNvPr>
          <p:cNvSpPr txBox="1"/>
          <p:nvPr/>
        </p:nvSpPr>
        <p:spPr>
          <a:xfrm>
            <a:off x="1661488" y="1892063"/>
            <a:ext cx="29663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00" b="1">
                <a:solidFill>
                  <a:srgbClr val="222222"/>
                </a:solidFill>
                <a:effectLst/>
                <a:latin typeface="Rig Sans" pitchFamily="2" charset="77"/>
              </a:rPr>
              <a:t>TRACK 1: </a:t>
            </a:r>
            <a:br>
              <a:rPr lang="en-US" sz="2500" b="1">
                <a:solidFill>
                  <a:srgbClr val="222222"/>
                </a:solidFill>
                <a:effectLst/>
                <a:latin typeface="Rig Sans" pitchFamily="2" charset="77"/>
              </a:rPr>
            </a:br>
            <a:r>
              <a:rPr lang="en-US" sz="2500" b="1">
                <a:solidFill>
                  <a:srgbClr val="222222"/>
                </a:solidFill>
                <a:effectLst/>
                <a:latin typeface="Rig Sans" pitchFamily="2" charset="77"/>
              </a:rPr>
              <a:t>Main Street</a:t>
            </a:r>
          </a:p>
        </p:txBody>
      </p:sp>
      <p:pic>
        <p:nvPicPr>
          <p:cNvPr id="15" name="Picture 14" descr="A light bulb in a purple square&#10;&#10;Description automatically generated">
            <a:extLst>
              <a:ext uri="{FF2B5EF4-FFF2-40B4-BE49-F238E27FC236}">
                <a16:creationId xmlns:a16="http://schemas.microsoft.com/office/drawing/2014/main" id="{32BD97C8-C34D-5B77-D500-D3A4CEB7F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499" y="1886747"/>
            <a:ext cx="770122" cy="770122"/>
          </a:xfrm>
          <a:prstGeom prst="rect">
            <a:avLst/>
          </a:prstGeom>
        </p:spPr>
      </p:pic>
      <p:pic>
        <p:nvPicPr>
          <p:cNvPr id="17" name="Picture 16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B7E5FE41-37FF-A667-FC69-DCEC1959C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886747"/>
            <a:ext cx="770122" cy="77012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87248EB-4A97-9538-2644-66D00A5A9E8F}"/>
              </a:ext>
            </a:extLst>
          </p:cNvPr>
          <p:cNvSpPr txBox="1">
            <a:spLocks/>
          </p:cNvSpPr>
          <p:nvPr/>
        </p:nvSpPr>
        <p:spPr>
          <a:xfrm>
            <a:off x="838201" y="5009827"/>
            <a:ext cx="4839586" cy="849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Rig Sans" pitchFamily="2" charset="77"/>
              </a:rPr>
              <a:t>Brick-and-Mortar Store</a:t>
            </a:r>
            <a:endParaRPr lang="en-US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Rig Sans" pitchFamily="2" charset="77"/>
              </a:rPr>
              <a:t>E-Commerce Business</a:t>
            </a:r>
            <a:endParaRPr lang="en-US" sz="1600" b="1" dirty="0">
              <a:latin typeface="Rig Sans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7CF62B0-BC2B-7910-7624-3B77B33C3A42}"/>
              </a:ext>
            </a:extLst>
          </p:cNvPr>
          <p:cNvSpPr txBox="1">
            <a:spLocks/>
          </p:cNvSpPr>
          <p:nvPr/>
        </p:nvSpPr>
        <p:spPr>
          <a:xfrm>
            <a:off x="6356499" y="5009827"/>
            <a:ext cx="4839586" cy="849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Rig Sans"/>
              </a:rPr>
              <a:t>An App</a:t>
            </a:r>
            <a:endParaRPr lang="en-US" dirty="0">
              <a:latin typeface="Rig Sans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Rig Sans"/>
              </a:rPr>
              <a:t>Sustainability Innovations</a:t>
            </a:r>
            <a:endParaRPr lang="en-US" sz="1600" b="1" dirty="0">
              <a:latin typeface="Rig Sans"/>
            </a:endParaRPr>
          </a:p>
        </p:txBody>
      </p:sp>
    </p:spTree>
    <p:extLst>
      <p:ext uri="{BB962C8B-B14F-4D97-AF65-F5344CB8AC3E}">
        <p14:creationId xmlns:p14="http://schemas.microsoft.com/office/powerpoint/2010/main" val="79702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suit and tie looking at a tablet&#10;&#10;Description automatically generated">
            <a:extLst>
              <a:ext uri="{FF2B5EF4-FFF2-40B4-BE49-F238E27FC236}">
                <a16:creationId xmlns:a16="http://schemas.microsoft.com/office/drawing/2014/main" id="{C8325B5F-2E35-344B-45BD-071F20BF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73" y="1172211"/>
            <a:ext cx="4479002" cy="2981335"/>
          </a:xfrm>
          <a:prstGeom prst="rect">
            <a:avLst/>
          </a:prstGeom>
        </p:spPr>
      </p:pic>
      <p:pic>
        <p:nvPicPr>
          <p:cNvPr id="12" name="Picture 1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EC67CB66-2693-1244-3649-C5CA7CE7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439" y="1158962"/>
            <a:ext cx="4498906" cy="2994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EF90B-70B6-BD5D-EECA-5794DDCE0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965" y="1158962"/>
            <a:ext cx="4498906" cy="2994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7A5FA-C985-B19A-B6EE-3A6F64B5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3" y="4773339"/>
            <a:ext cx="7136219" cy="1325563"/>
          </a:xfrm>
        </p:spPr>
        <p:txBody>
          <a:bodyPr/>
          <a:lstStyle/>
          <a:p>
            <a:r>
              <a:rPr lang="en-US" b="1">
                <a:solidFill>
                  <a:srgbClr val="222222"/>
                </a:solidFill>
                <a:effectLst/>
                <a:latin typeface="Rig Sans" pitchFamily="2" charset="77"/>
              </a:rPr>
              <a:t>ROUND 2: PITCH TO POTENTIAL INVESTORS</a:t>
            </a:r>
            <a:endParaRPr lang="en-US" b="1">
              <a:latin typeface="Rig Sa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CB88F-4371-1F9D-4BBA-EC903B6B22CC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B7F27C-285F-88EB-49E4-E1520AE8A268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142E18-457E-4A10-AD84-5E441F6D4AAD}"/>
              </a:ext>
            </a:extLst>
          </p:cNvPr>
          <p:cNvCxnSpPr>
            <a:cxnSpLocks/>
          </p:cNvCxnSpPr>
          <p:nvPr/>
        </p:nvCxnSpPr>
        <p:spPr>
          <a:xfrm flipH="1">
            <a:off x="7004019" y="4153546"/>
            <a:ext cx="5212080" cy="0"/>
          </a:xfrm>
          <a:prstGeom prst="line">
            <a:avLst/>
          </a:prstGeom>
          <a:ln w="63500">
            <a:solidFill>
              <a:srgbClr val="FF4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254B13-F4E0-A365-95DF-C40E59BFCFA2}"/>
              </a:ext>
            </a:extLst>
          </p:cNvPr>
          <p:cNvCxnSpPr>
            <a:cxnSpLocks/>
          </p:cNvCxnSpPr>
          <p:nvPr/>
        </p:nvCxnSpPr>
        <p:spPr>
          <a:xfrm flipH="1">
            <a:off x="-47710" y="4153546"/>
            <a:ext cx="5212080" cy="0"/>
          </a:xfrm>
          <a:prstGeom prst="line">
            <a:avLst/>
          </a:prstGeom>
          <a:ln w="63500">
            <a:solidFill>
              <a:srgbClr val="B5E1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A70C2E-65A4-9D54-AE44-56737BE2DA5C}"/>
              </a:ext>
            </a:extLst>
          </p:cNvPr>
          <p:cNvCxnSpPr>
            <a:cxnSpLocks/>
          </p:cNvCxnSpPr>
          <p:nvPr/>
        </p:nvCxnSpPr>
        <p:spPr>
          <a:xfrm flipH="1">
            <a:off x="2558330" y="4153546"/>
            <a:ext cx="5212080" cy="0"/>
          </a:xfrm>
          <a:prstGeom prst="line">
            <a:avLst/>
          </a:prstGeom>
          <a:ln w="63500">
            <a:solidFill>
              <a:srgbClr val="FFC0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7CC004-322F-68CF-A208-3EE461466C2A}"/>
              </a:ext>
            </a:extLst>
          </p:cNvPr>
          <p:cNvCxnSpPr>
            <a:cxnSpLocks/>
          </p:cNvCxnSpPr>
          <p:nvPr/>
        </p:nvCxnSpPr>
        <p:spPr>
          <a:xfrm flipH="1">
            <a:off x="7004019" y="1162373"/>
            <a:ext cx="5212080" cy="0"/>
          </a:xfrm>
          <a:prstGeom prst="line">
            <a:avLst/>
          </a:prstGeom>
          <a:ln w="63500">
            <a:solidFill>
              <a:srgbClr val="FF4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13C8D6-8106-59ED-2B04-5B3EC7DB063B}"/>
              </a:ext>
            </a:extLst>
          </p:cNvPr>
          <p:cNvCxnSpPr>
            <a:cxnSpLocks/>
          </p:cNvCxnSpPr>
          <p:nvPr/>
        </p:nvCxnSpPr>
        <p:spPr>
          <a:xfrm flipH="1">
            <a:off x="-47710" y="1162373"/>
            <a:ext cx="5212080" cy="0"/>
          </a:xfrm>
          <a:prstGeom prst="line">
            <a:avLst/>
          </a:prstGeom>
          <a:ln w="63500">
            <a:solidFill>
              <a:srgbClr val="B5E1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AC9A2-46AB-B108-2CD2-4AEC03695CAB}"/>
              </a:ext>
            </a:extLst>
          </p:cNvPr>
          <p:cNvCxnSpPr>
            <a:cxnSpLocks/>
          </p:cNvCxnSpPr>
          <p:nvPr/>
        </p:nvCxnSpPr>
        <p:spPr>
          <a:xfrm flipH="1">
            <a:off x="2558330" y="1162373"/>
            <a:ext cx="5212080" cy="0"/>
          </a:xfrm>
          <a:prstGeom prst="line">
            <a:avLst/>
          </a:prstGeom>
          <a:ln w="63500">
            <a:solidFill>
              <a:srgbClr val="FFC0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86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91916F77-2229-A675-F587-30B94E58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94" y="1162373"/>
            <a:ext cx="4113882" cy="3009011"/>
          </a:xfrm>
          <a:prstGeom prst="rect">
            <a:avLst/>
          </a:prstGeom>
        </p:spPr>
      </p:pic>
      <p:pic>
        <p:nvPicPr>
          <p:cNvPr id="38" name="Picture 37" descr="A person holding a large check&#10;&#10;Description automatically generated">
            <a:extLst>
              <a:ext uri="{FF2B5EF4-FFF2-40B4-BE49-F238E27FC236}">
                <a16:creationId xmlns:a16="http://schemas.microsoft.com/office/drawing/2014/main" id="{3C5882E7-53C0-D8A6-891A-EAC9636F4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8"/>
          <a:stretch/>
        </p:blipFill>
        <p:spPr>
          <a:xfrm>
            <a:off x="3951875" y="1164081"/>
            <a:ext cx="4471953" cy="3017520"/>
          </a:xfrm>
          <a:prstGeom prst="rect">
            <a:avLst/>
          </a:prstGeom>
        </p:spPr>
      </p:pic>
      <p:pic>
        <p:nvPicPr>
          <p:cNvPr id="36" name="Picture 35" descr="A group of men holding a large check&#10;&#10;Description automatically generated">
            <a:extLst>
              <a:ext uri="{FF2B5EF4-FFF2-40B4-BE49-F238E27FC236}">
                <a16:creationId xmlns:a16="http://schemas.microsoft.com/office/drawing/2014/main" id="{650AFE29-29CF-389F-52A9-9E03D6F20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425" y="1165906"/>
            <a:ext cx="4113882" cy="30129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67EB9-2452-90B7-BD61-BA7A1505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049" y="4851185"/>
            <a:ext cx="6776229" cy="1204746"/>
          </a:xfrm>
        </p:spPr>
        <p:txBody>
          <a:bodyPr/>
          <a:lstStyle/>
          <a:p>
            <a:pPr marL="0" indent="0">
              <a:buNone/>
            </a:pPr>
            <a:r>
              <a:rPr lang="en-US" sz="3500" b="1">
                <a:latin typeface="Rig Sans" pitchFamily="2" charset="77"/>
              </a:rPr>
              <a:t>Visit Us Online To Learn More</a:t>
            </a:r>
          </a:p>
          <a:p>
            <a:pPr marL="0" indent="0">
              <a:buNone/>
            </a:pPr>
            <a:r>
              <a:rPr lang="en-US">
                <a:latin typeface="Rig Sans" pitchFamily="2" charset="77"/>
              </a:rPr>
              <a:t>       </a:t>
            </a:r>
            <a:r>
              <a:rPr lang="en-US" err="1">
                <a:latin typeface="Rig Sans" pitchFamily="2" charset="77"/>
              </a:rPr>
              <a:t>IgniteWV.com</a:t>
            </a:r>
            <a:r>
              <a:rPr lang="en-US">
                <a:latin typeface="Rig Sans" pitchFamily="2" charset="77"/>
              </a:rPr>
              <a:t>	   @</a:t>
            </a:r>
            <a:r>
              <a:rPr lang="en-US" err="1">
                <a:latin typeface="Rig Sans" pitchFamily="2" charset="77"/>
              </a:rPr>
              <a:t>ignite.wv</a:t>
            </a:r>
            <a:endParaRPr lang="en-US">
              <a:latin typeface="Rig Sans" pitchFamily="2" charset="77"/>
            </a:endParaRPr>
          </a:p>
          <a:p>
            <a:pPr marL="0" indent="0">
              <a:buNone/>
            </a:pPr>
            <a:endParaRPr lang="en-US">
              <a:latin typeface="Rig Sa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0BE6A-5B51-4F6E-D7A8-9391D08D47DE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80073B-5D84-77DB-CE8E-5D3FF329B42D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pic>
        <p:nvPicPr>
          <p:cNvPr id="7" name="Picture 6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23D9D90B-3EE2-9C19-0E37-D191A0E81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533" y="4447365"/>
            <a:ext cx="1985519" cy="198551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76DFF15-A7BF-D1BF-DAFB-AC9B04329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0729" y="5495962"/>
            <a:ext cx="344140" cy="344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609E4B-3C11-4B5A-61CD-3594116FF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853" y="5495547"/>
            <a:ext cx="394361" cy="39436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E33AA4-DAF6-ACEE-2E35-BF211E48DC1F}"/>
              </a:ext>
            </a:extLst>
          </p:cNvPr>
          <p:cNvCxnSpPr>
            <a:cxnSpLocks/>
          </p:cNvCxnSpPr>
          <p:nvPr/>
        </p:nvCxnSpPr>
        <p:spPr>
          <a:xfrm flipH="1">
            <a:off x="7004019" y="4153546"/>
            <a:ext cx="5212080" cy="0"/>
          </a:xfrm>
          <a:prstGeom prst="line">
            <a:avLst/>
          </a:prstGeom>
          <a:ln w="63500">
            <a:solidFill>
              <a:srgbClr val="FF4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6B464E-E814-BE83-80D5-6C10C4DE8745}"/>
              </a:ext>
            </a:extLst>
          </p:cNvPr>
          <p:cNvCxnSpPr>
            <a:cxnSpLocks/>
          </p:cNvCxnSpPr>
          <p:nvPr/>
        </p:nvCxnSpPr>
        <p:spPr>
          <a:xfrm flipH="1">
            <a:off x="-47710" y="4153546"/>
            <a:ext cx="5212080" cy="0"/>
          </a:xfrm>
          <a:prstGeom prst="line">
            <a:avLst/>
          </a:prstGeom>
          <a:ln w="63500">
            <a:solidFill>
              <a:srgbClr val="B5E1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3FA3C0-422B-DDC7-5ADF-BCFB5A5C08C5}"/>
              </a:ext>
            </a:extLst>
          </p:cNvPr>
          <p:cNvCxnSpPr>
            <a:cxnSpLocks/>
          </p:cNvCxnSpPr>
          <p:nvPr/>
        </p:nvCxnSpPr>
        <p:spPr>
          <a:xfrm flipH="1">
            <a:off x="2558330" y="4153546"/>
            <a:ext cx="5212080" cy="0"/>
          </a:xfrm>
          <a:prstGeom prst="line">
            <a:avLst/>
          </a:prstGeom>
          <a:ln w="63500">
            <a:solidFill>
              <a:srgbClr val="FFC0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4C145E-BA85-CBA3-DED0-77F2C11D2A0C}"/>
              </a:ext>
            </a:extLst>
          </p:cNvPr>
          <p:cNvCxnSpPr>
            <a:cxnSpLocks/>
          </p:cNvCxnSpPr>
          <p:nvPr/>
        </p:nvCxnSpPr>
        <p:spPr>
          <a:xfrm flipH="1">
            <a:off x="7004019" y="1162373"/>
            <a:ext cx="5212080" cy="0"/>
          </a:xfrm>
          <a:prstGeom prst="line">
            <a:avLst/>
          </a:prstGeom>
          <a:ln w="63500">
            <a:solidFill>
              <a:srgbClr val="FF4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3FB815-A71F-FBAE-611D-9053D769D201}"/>
              </a:ext>
            </a:extLst>
          </p:cNvPr>
          <p:cNvCxnSpPr>
            <a:cxnSpLocks/>
          </p:cNvCxnSpPr>
          <p:nvPr/>
        </p:nvCxnSpPr>
        <p:spPr>
          <a:xfrm flipH="1">
            <a:off x="-47710" y="1162373"/>
            <a:ext cx="5212080" cy="0"/>
          </a:xfrm>
          <a:prstGeom prst="line">
            <a:avLst/>
          </a:prstGeom>
          <a:ln w="63500">
            <a:solidFill>
              <a:srgbClr val="B5E1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DE6A03-26BC-59E1-EC4B-C6C9F1618744}"/>
              </a:ext>
            </a:extLst>
          </p:cNvPr>
          <p:cNvCxnSpPr>
            <a:cxnSpLocks/>
          </p:cNvCxnSpPr>
          <p:nvPr/>
        </p:nvCxnSpPr>
        <p:spPr>
          <a:xfrm flipH="1">
            <a:off x="2558330" y="1162373"/>
            <a:ext cx="5212080" cy="0"/>
          </a:xfrm>
          <a:prstGeom prst="line">
            <a:avLst/>
          </a:prstGeom>
          <a:ln w="63500">
            <a:solidFill>
              <a:srgbClr val="FFC0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6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09D67B-6A5E-D853-8036-EC51AB60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89354"/>
            <a:ext cx="12216098" cy="8149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11B573-57E6-66FB-7221-64A8C733D7B2}"/>
              </a:ext>
            </a:extLst>
          </p:cNvPr>
          <p:cNvSpPr/>
          <p:nvPr/>
        </p:nvSpPr>
        <p:spPr>
          <a:xfrm>
            <a:off x="10048775" y="6207390"/>
            <a:ext cx="2167324" cy="3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C6EE5A-0070-C971-B693-1077B34F548A}"/>
              </a:ext>
            </a:extLst>
          </p:cNvPr>
          <p:cNvSpPr txBox="1">
            <a:spLocks/>
          </p:cNvSpPr>
          <p:nvPr/>
        </p:nvSpPr>
        <p:spPr>
          <a:xfrm>
            <a:off x="10145100" y="6218561"/>
            <a:ext cx="1974674" cy="39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Rig Sans" pitchFamily="2" charset="77"/>
              </a:rPr>
              <a:t>IGNITEWV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A0E82-FA63-9F27-AFD4-0208D6324546}"/>
              </a:ext>
            </a:extLst>
          </p:cNvPr>
          <p:cNvSpPr/>
          <p:nvPr/>
        </p:nvSpPr>
        <p:spPr>
          <a:xfrm>
            <a:off x="701750" y="4109994"/>
            <a:ext cx="5475768" cy="12028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1E877B-7997-B139-0D7C-5EBDC5D3A191}"/>
              </a:ext>
            </a:extLst>
          </p:cNvPr>
          <p:cNvSpPr txBox="1">
            <a:spLocks/>
          </p:cNvSpPr>
          <p:nvPr/>
        </p:nvSpPr>
        <p:spPr>
          <a:xfrm>
            <a:off x="864783" y="4109994"/>
            <a:ext cx="5312734" cy="1377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500" b="1">
                <a:solidFill>
                  <a:sysClr val="windowText" lastClr="000000"/>
                </a:solidFill>
                <a:latin typeface="Rig Sans" pitchFamily="2" charset="77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27453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43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Rig Sans</vt:lpstr>
      <vt:lpstr>rig-sans</vt:lpstr>
      <vt:lpstr>Segoe UI</vt:lpstr>
      <vt:lpstr>Office Theme</vt:lpstr>
      <vt:lpstr>IGNITEWV</vt:lpstr>
      <vt:lpstr>COMPETITION GOALS</vt:lpstr>
      <vt:lpstr>ELIGIBILITY</vt:lpstr>
      <vt:lpstr>TWO ROUNDS</vt:lpstr>
      <vt:lpstr>PICK YOUR TRACK</vt:lpstr>
      <vt:lpstr>ROUND 2: PITCH TO POTENTIAL INVESTORS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 Huggins</dc:creator>
  <cp:lastModifiedBy>Tara St Clair</cp:lastModifiedBy>
  <cp:revision>150</cp:revision>
  <dcterms:created xsi:type="dcterms:W3CDTF">2023-08-25T17:43:34Z</dcterms:created>
  <dcterms:modified xsi:type="dcterms:W3CDTF">2023-09-26T16:17:12Z</dcterms:modified>
</cp:coreProperties>
</file>